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0" r:id="rId1"/>
  </p:sldMasterIdLst>
  <p:notesMasterIdLst>
    <p:notesMasterId r:id="rId31"/>
  </p:notesMasterIdLst>
  <p:sldIdLst>
    <p:sldId id="458" r:id="rId2"/>
    <p:sldId id="345" r:id="rId3"/>
    <p:sldId id="381" r:id="rId4"/>
    <p:sldId id="390" r:id="rId5"/>
    <p:sldId id="448" r:id="rId6"/>
    <p:sldId id="477" r:id="rId7"/>
    <p:sldId id="297" r:id="rId8"/>
    <p:sldId id="382" r:id="rId9"/>
    <p:sldId id="478" r:id="rId10"/>
    <p:sldId id="298" r:id="rId11"/>
    <p:sldId id="391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59" r:id="rId29"/>
    <p:sldId id="46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364B"/>
    <a:srgbClr val="572735"/>
    <a:srgbClr val="C05C89"/>
    <a:srgbClr val="4D538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9" autoAdjust="0"/>
    <p:restoredTop sz="92620" autoAdjust="0"/>
  </p:normalViewPr>
  <p:slideViewPr>
    <p:cSldViewPr>
      <p:cViewPr varScale="1">
        <p:scale>
          <a:sx n="64" d="100"/>
          <a:sy n="64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B8CF7-2D67-4513-8629-55090D6142C6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DFFE5-185C-48EF-ADA1-8850975DC2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240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9F5A9-D737-46D6-94D5-513405CE0BD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9F5A9-D737-46D6-94D5-513405CE0BD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9F5A9-D737-46D6-94D5-513405CE0BD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41AE8-C2BA-4187-90C1-732E9C5E824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41AE8-C2BA-4187-90C1-732E9C5E824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41AE8-C2BA-4187-90C1-732E9C5E824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526C-5A34-4E76-AF29-84A628D8562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9F5A9-D737-46D6-94D5-513405CE0BD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DFFE5-185C-48EF-ADA1-8850975DC2F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C684835-6EC2-4173-96E9-70CC1E2BF88B}" type="datetimeFigureOut">
              <a:rPr lang="en-US" smtClean="0"/>
              <a:pPr/>
              <a:t>10/28/2011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10DEDD4-4292-43C3-8434-701BA6F3A7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8458200" cy="2438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cap="sm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Religious Freedom Discussion Series</a:t>
            </a:r>
          </a:p>
          <a:p>
            <a:r>
              <a:rPr lang="en-US" cap="sm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October 27, 2011</a:t>
            </a:r>
          </a:p>
          <a:p>
            <a:endParaRPr lang="en-US" cap="small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cap="sm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Professor </a:t>
            </a:r>
            <a:r>
              <a:rPr lang="en-US" b="1" cap="sm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Brett G. Scharffs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2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467600" cy="2209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cap="small" dirty="0" smtClean="0">
                <a:solidFill>
                  <a:schemeClr val="tx1"/>
                </a:solidFill>
              </a:rPr>
              <a:t>The Role of Judges in Determining the Meaning of Religious Symbols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33528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The court does not clearly explain what the headscarf means, but they speculate that it is coercive to women: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“. . . When examining the question of the Islamic headscarf in the </a:t>
            </a:r>
            <a:r>
              <a:rPr lang="en-US" dirty="0" smtClean="0">
                <a:solidFill>
                  <a:schemeClr val="accent1"/>
                </a:solidFill>
              </a:rPr>
              <a:t>Turkish  context</a:t>
            </a:r>
            <a:r>
              <a:rPr lang="en-US" dirty="0" smtClean="0"/>
              <a:t>, there must be borne in mind the </a:t>
            </a:r>
            <a:r>
              <a:rPr lang="en-US" dirty="0" smtClean="0">
                <a:solidFill>
                  <a:schemeClr val="accent1"/>
                </a:solidFill>
              </a:rPr>
              <a:t>impact which wearing such a symbol</a:t>
            </a:r>
            <a:r>
              <a:rPr lang="en-US" dirty="0" smtClean="0"/>
              <a:t>, which is  presented or perceived as a </a:t>
            </a:r>
            <a:r>
              <a:rPr lang="en-US" dirty="0" smtClean="0">
                <a:solidFill>
                  <a:schemeClr val="accent1"/>
                </a:solidFill>
              </a:rPr>
              <a:t>compulsory religious duty</a:t>
            </a:r>
            <a:r>
              <a:rPr lang="en-US" dirty="0" smtClean="0"/>
              <a:t>, may have on those who choose not to wear it . . . . In a country in which the majority of the population, while professing a strong attachment to the rights of women and a secular way of life, adhere to the Islamic faith.” 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ECHR: French and Turkish Headscarf Cases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5334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Sahin v. Turkey (ECHR Grand Chamber, 2005)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3352800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/>
              <a:t> Another example of court exercising its jurispathic function.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 Very questionable assumptions / conclusions about what the headscarf means.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smtClean="0"/>
              <a:t> Symbol of gender inequality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smtClean="0"/>
              <a:t> Coercive effect on others to wear the headscarf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smtClean="0"/>
              <a:t> Wearing it is based upon misunderstanding of Islam and religious obligation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smtClean="0"/>
              <a:t> What equality requires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ECHR: French and Turkish Headscarf Cases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5334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Sahin v. Turkey (ECHR Grand Chamber, 2005)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393700"/>
            <a:ext cx="69342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US" sz="3100" b="1" dirty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Jurisgenerative and Jurispathic Faces of the Law  </a:t>
            </a:r>
          </a:p>
        </p:txBody>
      </p:sp>
      <p:pic>
        <p:nvPicPr>
          <p:cNvPr id="33820" name="Picture 22" descr="http://schema-root.org/region/asia/south_asia/pakistan/government/officials/benazir_bhutto/benazir_bhut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1981200"/>
            <a:ext cx="16081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2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4572000"/>
            <a:ext cx="30575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25" name="Picture 3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4800600"/>
            <a:ext cx="2857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26" name="Picture 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2057400"/>
            <a:ext cx="18891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29" name="Picture 3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1905000"/>
            <a:ext cx="28479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6096000" y="4419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“Shuttlecock” Burqa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1800" y="6096000"/>
            <a:ext cx="510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http://en.wikipedia.org/wiki/File:Burqa_Afghanistan_01.jpg</a:t>
            </a:r>
            <a:endParaRPr lang="en-US" sz="1200" dirty="0"/>
          </a:p>
        </p:txBody>
      </p:sp>
      <p:pic>
        <p:nvPicPr>
          <p:cNvPr id="18" name="Picture 17" descr="400px-Burqa_Afghanistan_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1943100"/>
            <a:ext cx="2667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Niqab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2362200" y="6172200"/>
            <a:ext cx="35814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http://en.wikipedia.org/wiki/Niqab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057400"/>
            <a:ext cx="245046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304800"/>
            <a:ext cx="2185987" cy="331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200400"/>
            <a:ext cx="2209800" cy="337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Sporty / Fashionable Headscarves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2286000" y="6172200"/>
            <a:ext cx="647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http://www.interbasket.net/news/3568/2009/08/muslim-basketballer-forbidden-to-wear-headscarf</a:t>
            </a:r>
            <a:endParaRPr lang="en-US" sz="12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295400"/>
            <a:ext cx="39279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5146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Chador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2514600" y="6324600"/>
            <a:ext cx="63246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http://en.wikipedia.org/wiki/File:Women_in_shiraz_2.jpg</a:t>
            </a:r>
            <a:endParaRPr lang="en-US" sz="1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219200"/>
            <a:ext cx="6324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Other Head Coverings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2362200" y="2133600"/>
            <a:ext cx="6477000" cy="41857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/>
              <a:t>Tendency to think of head coverings as an Islamic Issue – 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dirty="0" smtClean="0"/>
              <a:t>  </a:t>
            </a:r>
            <a:r>
              <a:rPr lang="en-US" sz="2800" dirty="0" smtClean="0"/>
              <a:t>This is not only an over simplification, it is inaccurate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 smtClean="0"/>
              <a:t>  Recent Kenyan school case, involving Christian group: court forbade the head coverings and followed reasoning of ECHR in French headscarf case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3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Nuns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447800"/>
            <a:ext cx="38385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429000"/>
            <a:ext cx="20955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4196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304800"/>
            <a:ext cx="387966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3657600"/>
            <a:ext cx="36576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Carthusian Cowl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209800"/>
            <a:ext cx="355125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2098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343400" y="57912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http://fatherdavidbirdosb.blogspot.com/2011/01/beyond-silence-carthusian-monks-speak.html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81000" y="57912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http://en.wikipedia.org/wiki/Carthusians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20955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505200"/>
            <a:ext cx="2857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304800"/>
            <a:ext cx="2857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581400"/>
            <a:ext cx="381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74676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Mount Soledad </a:t>
            </a:r>
            <a:br>
              <a:rPr lang="en-US" sz="3200" dirty="0" smtClean="0"/>
            </a:br>
            <a:r>
              <a:rPr lang="en-US" sz="3200" dirty="0" smtClean="0"/>
              <a:t>Cross Case</a:t>
            </a:r>
            <a:endParaRPr lang="en-US" sz="32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3810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Trunk v. City of San Diego (9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Cir., 2011)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Augustinian Monks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295400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733800" y="62484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http://catholicismpure.wordpress.com/2011/01/27/lectio-divina-verbum-domini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Franciscan Monks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371600"/>
            <a:ext cx="64008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Koukoulian (Eastern Orthodox)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1295400"/>
            <a:ext cx="1347787" cy="430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2057400"/>
            <a:ext cx="23280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800600" y="56388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http://www.kreuzgang.org/viewtopic.php?f=21&amp;t=8923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6019800" cy="944562"/>
          </a:xfrm>
        </p:spPr>
        <p:txBody>
          <a:bodyPr/>
          <a:lstStyle/>
          <a:p>
            <a:r>
              <a:rPr lang="en-US" dirty="0" smtClean="0"/>
              <a:t>Jewish Skull Cap / Kippa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381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038600"/>
            <a:ext cx="20955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219200"/>
            <a:ext cx="1596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590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3716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1242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114800"/>
            <a:ext cx="1981200" cy="233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1828800"/>
            <a:ext cx="2209800" cy="300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876800" y="4724400"/>
            <a:ext cx="4114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Chaplain Arnold Resnicoff, wearing the make-shift "camouflage kippa" made for him by Catholic chaplain (Fr.) George Pucciarelli, after his had become bloodied when it was used to wipe the face of a wounded Marine, Beirut, 1983.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601980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http://en.wikipedia.org/wiki/Kippa#Head_coverings_in_ancient_Israelite_culture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792162"/>
          </a:xfrm>
        </p:spPr>
        <p:txBody>
          <a:bodyPr/>
          <a:lstStyle/>
          <a:p>
            <a:r>
              <a:rPr lang="en-US" dirty="0" smtClean="0"/>
              <a:t>Other Jewish Hats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2514600" cy="351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048000"/>
            <a:ext cx="2590800" cy="35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90600"/>
            <a:ext cx="16728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04800"/>
            <a:ext cx="27813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4724400"/>
            <a:ext cx="1828799" cy="195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Shtreimel (Hasidic Jew)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429000"/>
            <a:ext cx="2895600" cy="295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143000"/>
            <a:ext cx="2362200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57200"/>
            <a:ext cx="34575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Keffiyeh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20955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495800"/>
            <a:ext cx="152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295400"/>
            <a:ext cx="1905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2672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609600"/>
            <a:ext cx="274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628119"/>
            <a:ext cx="6934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Academic Dress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05000"/>
            <a:ext cx="2095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91000"/>
            <a:ext cx="20955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724400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295400"/>
            <a:ext cx="236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3352800"/>
            <a:ext cx="2095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762000"/>
            <a:ext cx="20955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2209800" y="151066"/>
            <a:ext cx="69342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Surprising that Court was so quick to draw conclusions about what the headscarf symbolizes </a:t>
            </a:r>
            <a:endParaRPr lang="en-US" sz="3100" b="1" dirty="0">
              <a:solidFill>
                <a:srgbClr val="00101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1905000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Obedience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Modesty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Submission to God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Voluntary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Obligatory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Autonomy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Heteronomy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Submission to husbands / father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Inequality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Oppression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Courage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Protest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Wall.png"/>
          <p:cNvPicPr>
            <a:picLocks noChangeAspect="1"/>
          </p:cNvPicPr>
          <p:nvPr/>
        </p:nvPicPr>
        <p:blipFill>
          <a:blip r:embed="rId3" cstate="print"/>
          <a:srcRect t="9375" b="6250"/>
          <a:stretch>
            <a:fillRect/>
          </a:stretch>
        </p:blipFill>
        <p:spPr bwMode="auto">
          <a:xfrm>
            <a:off x="381000" y="1752600"/>
            <a:ext cx="14478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Clasped Hands.png"/>
          <p:cNvPicPr>
            <a:picLocks noChangeAspect="1"/>
          </p:cNvPicPr>
          <p:nvPr/>
        </p:nvPicPr>
        <p:blipFill>
          <a:blip r:embed="rId4" cstate="print"/>
          <a:srcRect t="17175" b="3819"/>
          <a:stretch>
            <a:fillRect/>
          </a:stretch>
        </p:blipFill>
        <p:spPr bwMode="auto">
          <a:xfrm>
            <a:off x="3810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Logos - ICLRS letterhea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Hindu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1457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A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6511" y="5644"/>
            <a:ext cx="8979266" cy="135467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Rectangle 11"/>
          <p:cNvSpPr/>
          <p:nvPr/>
        </p:nvSpPr>
        <p:spPr>
          <a:xfrm>
            <a:off x="155575" y="1746250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11"/>
          <p:cNvSpPr/>
          <p:nvPr/>
        </p:nvSpPr>
        <p:spPr>
          <a:xfrm>
            <a:off x="153341" y="3584575"/>
            <a:ext cx="2054578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11"/>
          <p:cNvSpPr/>
          <p:nvPr/>
        </p:nvSpPr>
        <p:spPr>
          <a:xfrm>
            <a:off x="153341" y="5032022"/>
            <a:ext cx="2054578" cy="67734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155575" y="67849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203450" y="1755775"/>
            <a:ext cx="6934200" cy="76200"/>
          </a:xfrm>
          <a:prstGeom prst="rect">
            <a:avLst/>
          </a:prstGeom>
          <a:gradFill flip="none" rotWithShape="1">
            <a:gsLst>
              <a:gs pos="0">
                <a:srgbClr val="C8A53D"/>
              </a:gs>
              <a:gs pos="0">
                <a:srgbClr val="C8A53D">
                  <a:alpha val="90000"/>
                </a:srgbClr>
              </a:gs>
              <a:gs pos="50000">
                <a:srgbClr val="C8A53D">
                  <a:alpha val="79000"/>
                </a:srgbClr>
              </a:gs>
              <a:gs pos="100000">
                <a:schemeClr val="bg1">
                  <a:alpha val="7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2209800" y="389593"/>
            <a:ext cx="69342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 of Judges Adopting</a:t>
            </a:r>
          </a:p>
          <a:p>
            <a:r>
              <a:rPr lang="en-US" sz="3100" b="1" dirty="0" smtClean="0">
                <a:solidFill>
                  <a:srgbClr val="00101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Jurisgenerative Approach</a:t>
            </a: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2286000" y="1752600"/>
            <a:ext cx="36576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2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09800" y="18288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2819400" y="205740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>
                <a:solidFill>
                  <a:srgbClr val="C00000"/>
                </a:solidFill>
              </a:rPr>
              <a:t>Jurisgenerative Approach: </a:t>
            </a:r>
            <a:r>
              <a:rPr lang="en-US" sz="3200" dirty="0" smtClean="0"/>
              <a:t>The ECtHR’s in the Italian Classroom Crucifix Case (Lautsi)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Trunk v. City of San Diego (9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Cir., 2011)</a:t>
            </a:r>
            <a:br>
              <a:rPr lang="en-US" sz="3200" dirty="0" smtClean="0"/>
            </a:br>
            <a:r>
              <a:rPr lang="en-US" sz="3200" dirty="0" smtClean="0"/>
              <a:t>Description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January 2011, the Ninth Circuit Court of Appeals held that the cross was an unconstitutional establishment of religion. Judge McKeown wrote for the court, "Overall, a </a:t>
            </a:r>
            <a:r>
              <a:rPr lang="en-US" dirty="0" smtClean="0">
                <a:solidFill>
                  <a:schemeClr val="accent1"/>
                </a:solidFill>
              </a:rPr>
              <a:t>reasonable observer</a:t>
            </a:r>
            <a:r>
              <a:rPr lang="en-US" dirty="0" smtClean="0"/>
              <a:t> viewing the Memorial would be confronted with an initial dedication for </a:t>
            </a:r>
            <a:r>
              <a:rPr lang="en-US" dirty="0" smtClean="0">
                <a:solidFill>
                  <a:schemeClr val="accent1"/>
                </a:solidFill>
              </a:rPr>
              <a:t>religious purposes</a:t>
            </a:r>
            <a:r>
              <a:rPr lang="en-US" dirty="0" smtClean="0"/>
              <a:t>, its long </a:t>
            </a:r>
            <a:r>
              <a:rPr lang="en-US" dirty="0" smtClean="0">
                <a:solidFill>
                  <a:schemeClr val="accent1"/>
                </a:solidFill>
              </a:rPr>
              <a:t>history of religious use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1"/>
                </a:solidFill>
              </a:rPr>
              <a:t>widespread public recognition </a:t>
            </a:r>
            <a:r>
              <a:rPr lang="en-US" dirty="0" smtClean="0"/>
              <a:t>of the Cross as a Christian symbol, and the </a:t>
            </a:r>
            <a:r>
              <a:rPr lang="en-US" dirty="0" smtClean="0">
                <a:solidFill>
                  <a:schemeClr val="accent1"/>
                </a:solidFill>
              </a:rPr>
              <a:t>history of religious discrimination in La Jolla</a:t>
            </a:r>
            <a:r>
              <a:rPr lang="en-US" dirty="0" smtClean="0"/>
              <a:t>."</a:t>
            </a:r>
          </a:p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Circuit concluded that the monument “primarily conveys a message of government endorsement of religion.”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Trunk v. City of San Diego (9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Cir., 2011)</a:t>
            </a:r>
            <a:br>
              <a:rPr lang="en-US" sz="3200" dirty="0" smtClean="0"/>
            </a:br>
            <a:r>
              <a:rPr lang="en-US" sz="3200" dirty="0" smtClean="0"/>
              <a:t>Analysis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209800"/>
            <a:ext cx="77724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Classic example of a court exercising its “world maintaining” jurispathic role.</a:t>
            </a:r>
          </a:p>
          <a:p>
            <a:r>
              <a:rPr lang="en-US" dirty="0" smtClean="0"/>
              <a:t>By declaring definitively what the monument means, the court discounts and discredits other meanings, and converts the symbol into something even more divisive than it was before.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Trunk v. City of San Diego (9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Cir., 2011)</a:t>
            </a:r>
            <a:br>
              <a:rPr lang="en-US" sz="3200" dirty="0" smtClean="0"/>
            </a:br>
            <a:r>
              <a:rPr lang="en-US" sz="3200" dirty="0" smtClean="0"/>
              <a:t>Analysis: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133600"/>
            <a:ext cx="77724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No longer can critics look at the monument and say, “well at least it is just, or at least partly, a war memorial.”</a:t>
            </a:r>
          </a:p>
          <a:p>
            <a:r>
              <a:rPr lang="en-US" dirty="0" smtClean="0"/>
              <a:t>Proponents of the monument have had something important to them removed based upon an interpretation of its meaning with which they may strongly disagree.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Trunk v. City of San Diego (9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Cir., 2011)</a:t>
            </a:r>
            <a:br>
              <a:rPr lang="en-US" sz="3200" dirty="0" smtClean="0"/>
            </a:br>
            <a:r>
              <a:rPr lang="en-US" sz="3200" dirty="0" smtClean="0"/>
              <a:t>Update: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October 14, 2011: 9</a:t>
            </a:r>
            <a:r>
              <a:rPr lang="en-US" baseline="30000" dirty="0" smtClean="0"/>
              <a:t>th</a:t>
            </a:r>
            <a:r>
              <a:rPr lang="en-US" dirty="0" smtClean="0"/>
              <a:t> Circuit denied motion for rehearing and rehearing en banc</a:t>
            </a:r>
          </a:p>
          <a:p>
            <a:r>
              <a:rPr lang="en-US" dirty="0" smtClean="0"/>
              <a:t>Judge Bea (writing for five other judges) dissented</a:t>
            </a:r>
          </a:p>
          <a:p>
            <a:r>
              <a:rPr lang="en-US" dirty="0" smtClean="0"/>
              <a:t>Quoted Gertrude Stein, “A Rose is a rose is a rose.”</a:t>
            </a:r>
          </a:p>
          <a:p>
            <a:r>
              <a:rPr lang="en-US" dirty="0" smtClean="0"/>
              <a:t>“Stein wrote this sentiment to express the flower’s indescribable, unchangeable essence. The panel appears to have transmogrified Stein’s ode to a rose into a new rule of law – “a cross is a cross is a cross.” Alas, that is neither good poetry nor valid law. Unlike roses, religious symbols can have multiple meanings, just as the Ten Commandments monument did in </a:t>
            </a:r>
            <a:r>
              <a:rPr lang="en-US" i="1" dirty="0" smtClean="0"/>
              <a:t>Van Orden.</a:t>
            </a:r>
            <a:r>
              <a:rPr lang="en-US" dirty="0" smtClean="0"/>
              <a:t> __ F.3d __ (Oct. 14, 2011)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631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52400" y="1505930"/>
            <a:ext cx="8763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U.S. (10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Cir) Utah State Trooper Monuments</a:t>
            </a:r>
            <a:endParaRPr lang="en-US" sz="3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76600"/>
            <a:ext cx="351407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52400"/>
            <a:ext cx="457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3528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American Atheists, Inc. v. Lance Davenport (10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Cir.,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Another example of jurispathic courts making superficial declarations about what symbols mean:</a:t>
            </a:r>
          </a:p>
          <a:p>
            <a:endParaRPr lang="en-US" dirty="0" smtClean="0"/>
          </a:p>
          <a:p>
            <a:r>
              <a:rPr lang="en-US" dirty="0" smtClean="0"/>
              <a:t>"We hold that these memorials have the impermissible </a:t>
            </a:r>
            <a:r>
              <a:rPr lang="en-US" dirty="0" smtClean="0">
                <a:solidFill>
                  <a:schemeClr val="accent1"/>
                </a:solidFill>
              </a:rPr>
              <a:t>effect</a:t>
            </a:r>
            <a:r>
              <a:rPr lang="en-US" dirty="0" smtClean="0"/>
              <a:t> of conveying to the </a:t>
            </a:r>
            <a:r>
              <a:rPr lang="en-US" dirty="0" smtClean="0">
                <a:solidFill>
                  <a:schemeClr val="accent1"/>
                </a:solidFill>
              </a:rPr>
              <a:t>reasonable observer </a:t>
            </a:r>
            <a:r>
              <a:rPr lang="en-US" dirty="0" smtClean="0"/>
              <a:t>the message that the state </a:t>
            </a:r>
            <a:r>
              <a:rPr lang="en-US" dirty="0" smtClean="0">
                <a:solidFill>
                  <a:schemeClr val="accent1"/>
                </a:solidFill>
              </a:rPr>
              <a:t>prefers or otherwise endorses </a:t>
            </a:r>
            <a:r>
              <a:rPr lang="en-US" dirty="0" smtClean="0"/>
              <a:t>a certain religion.”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“Reasonable observer”</a:t>
            </a:r>
          </a:p>
          <a:p>
            <a:pPr lvl="1"/>
            <a:r>
              <a:rPr lang="en-US" dirty="0" smtClean="0"/>
              <a:t>“Endorsement”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American Atheists, Inc. v. Lance Davenport (10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Cir.,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>
              <a:buNone/>
            </a:pPr>
            <a:r>
              <a:rPr lang="en-US" dirty="0" smtClean="0"/>
              <a:t>Update:</a:t>
            </a:r>
          </a:p>
          <a:p>
            <a:pPr lvl="1"/>
            <a:r>
              <a:rPr lang="en-US" dirty="0" smtClean="0"/>
              <a:t>State of Utah filed petition for certiorari in April, 2011</a:t>
            </a:r>
          </a:p>
          <a:p>
            <a:pPr lvl="1"/>
            <a:r>
              <a:rPr lang="en-US" dirty="0" smtClean="0"/>
              <a:t>American Atheists, Inc., and Utah Civil Rights &amp; Liberties Foundation filed brief in opposition in July, 2011</a:t>
            </a:r>
          </a:p>
          <a:p>
            <a:pPr lvl="1"/>
            <a:r>
              <a:rPr lang="en-US" dirty="0" smtClean="0"/>
              <a:t>As of October 2011, petition is pending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9954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4423</TotalTime>
  <Words>964</Words>
  <Application>Microsoft Office PowerPoint</Application>
  <PresentationFormat>On-screen Show (4:3)</PresentationFormat>
  <Paragraphs>127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Equity</vt:lpstr>
      <vt:lpstr> The Role of Judges in Determining the Meaning of Religious Symbols </vt:lpstr>
      <vt:lpstr>Mount Soledad  Cross Case</vt:lpstr>
      <vt:lpstr>Trunk v. City of San Diego (9th Cir., 2011) Description</vt:lpstr>
      <vt:lpstr>Trunk v. City of San Diego (9th Cir., 2011) Analysis</vt:lpstr>
      <vt:lpstr>Trunk v. City of San Diego (9th Cir., 2011) Analysis:</vt:lpstr>
      <vt:lpstr>Trunk v. City of San Diego (9th Cir., 2011) Update:</vt:lpstr>
      <vt:lpstr> U.S. (10th Cir) Utah State Trooper Monuments</vt:lpstr>
      <vt:lpstr>American Atheists, Inc. v. Lance Davenport (10th Cir., 2010)</vt:lpstr>
      <vt:lpstr>American Atheists, Inc. v. Lance Davenport (10th Cir., 2010)</vt:lpstr>
      <vt:lpstr> ECHR: French and Turkish Headscarf Cases</vt:lpstr>
      <vt:lpstr> ECHR: French and Turkish Headscarf Cases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Jewish Skull Cap / Kippa</vt:lpstr>
      <vt:lpstr>Other Jewish Hats</vt:lpstr>
      <vt:lpstr>Shtreimel (Hasidic Jew)</vt:lpstr>
      <vt:lpstr>Slide 26</vt:lpstr>
      <vt:lpstr>Slide 27</vt:lpstr>
      <vt:lpstr>Slide 28</vt:lpstr>
      <vt:lpstr>Slide 29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to Effective Protection of Freedom of Religion or Belief in Highly Diverse Settings</dc:title>
  <dc:creator>Donlu</dc:creator>
  <cp:lastModifiedBy>Donlu</cp:lastModifiedBy>
  <cp:revision>208</cp:revision>
  <dcterms:created xsi:type="dcterms:W3CDTF">2011-06-09T03:39:08Z</dcterms:created>
  <dcterms:modified xsi:type="dcterms:W3CDTF">2011-10-28T08:06:37Z</dcterms:modified>
</cp:coreProperties>
</file>